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Julius Sans One"/>
      <p:regular r:id="rId33"/>
    </p:embeddedFont>
    <p:embeddedFont>
      <p:font typeface="Montserrat Thin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JuliusSansOne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Thin-bold.fntdata"/><Relationship Id="rId12" Type="http://schemas.openxmlformats.org/officeDocument/2006/relationships/slide" Target="slides/slide7.xml"/><Relationship Id="rId34" Type="http://schemas.openxmlformats.org/officeDocument/2006/relationships/font" Target="fonts/MontserratThin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Thin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Thin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95195c14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95195c14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311ced3b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311ced3b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77a638e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77a638e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311ced3b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311ced3b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311ced3b8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311ced3b8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311ced3b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311ced3b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311ced3b8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311ced3b8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311ced3b8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311ced3b8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311ced3b8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311ced3b8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77a638e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77a638e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975c38dd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975c38dd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311ced3b8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311ced3b8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311ced3b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311ced3b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311ced3b8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311ced3b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311ced3b8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311ced3b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311ced3b8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311ced3b8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311ced3b8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311ced3b8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311ced3b8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311ced3b8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11ced3b8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311ced3b8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spcBef>
                <a:spcPts val="12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spcBef>
                <a:spcPts val="1000"/>
              </a:spcBef>
              <a:spcAft>
                <a:spcPts val="12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ebstore.iec.ch/publication/5515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dn.standards.iteh.ai/samples/77608/c7169c6c89ab48f09ac82cbf27f2f72f/ISO-IEC-TR-24028-2020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.gif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watch?v=mQdOGEksdYM" TargetMode="External"/><Relationship Id="rId5" Type="http://schemas.openxmlformats.org/officeDocument/2006/relationships/hyperlink" Target="https://docs.hello-robot.com/0.2/stretch-tutorials/getting_started/safety_guide/" TargetMode="External"/><Relationship Id="rId6" Type="http://schemas.openxmlformats.org/officeDocument/2006/relationships/hyperlink" Target="https://www.youtube.com/watch?v=iEaapHNfEW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49700" y="2297529"/>
            <a:ext cx="76446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980000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Auxilio </a:t>
            </a:r>
            <a:r>
              <a:rPr lang="en" sz="57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Robotics</a:t>
            </a:r>
            <a:endParaRPr b="1" sz="1800">
              <a:solidFill>
                <a:srgbClr val="000000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601" y="1163976"/>
            <a:ext cx="1677253" cy="11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8568100" y="4783650"/>
            <a:ext cx="474900" cy="3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763700" y="2303075"/>
            <a:ext cx="7626600" cy="1064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150" y="2194575"/>
            <a:ext cx="19621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406250" y="3517825"/>
            <a:ext cx="633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Propelling Assistive Healthcare Into the Future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474100" y="4043475"/>
            <a:ext cx="633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Julius Sans One"/>
                <a:ea typeface="Julius Sans One"/>
                <a:cs typeface="Julius Sans One"/>
                <a:sym typeface="Julius Sans One"/>
              </a:rPr>
              <a:t>Standards and Regulations</a:t>
            </a:r>
            <a:endParaRPr b="1" sz="2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about?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(TR 24028:2020)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Overview of trustworthiness in AI applications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Approaches</a:t>
            </a:r>
            <a:endParaRPr/>
          </a:p>
          <a:p>
            <a:pPr indent="-310832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Transparency</a:t>
            </a:r>
            <a:endParaRPr/>
          </a:p>
          <a:p>
            <a:pPr indent="-310832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Explainability</a:t>
            </a:r>
            <a:endParaRPr/>
          </a:p>
          <a:p>
            <a:pPr indent="-310832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Controllability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Engineering pitfalls and threats/risks with mitigation techniques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Approaches to assess &amp; achieve reliability, accuracy, resiliency, safety, security and privacy, fairness.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/>
              <a:t>1) Building trustworthiness in technical systems 2) Identification and definition of stakeholders 3) Responsibility, accountability, governance, and safety of AI systems 4) Vulnerabilities of AI systems 5)Mitigating vulnerabilities: controllability, transparency, data handling, robustness, testing, evaluation, and use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about?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(TR 24028:2020)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23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1) Building trustworthiness in technical systems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2) Identification and definition of stakeholders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3) Responsibility, accountability, governance, and safety of AI systems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4) Vulnerabilities of AI systems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5) Mitigating vulnerabilities: Controllability, transparency, data handling, robustness, testing, evaluation, and use</a:t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&amp; Markets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(TR 24028:2020)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Any system (product/service) that uses Artificial Intelligence.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AI - Capability of an engineered system to acquire, process and apply skills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People: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AI users, developers, testers, organizations, annotators etc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Products: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Personal Assistants,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Chatbots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Recommendation systems,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Robots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Internet of Things, Smart Appliances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Relevant Items</a:t>
            </a:r>
            <a:r>
              <a:rPr lang="en"/>
              <a:t>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(TR 24028:2020)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38508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poisoning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Adversarial Attacks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Stealing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Hardware attacks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Privacy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acquisition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pre-processing &amp; modelling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Model querying</a:t>
            </a:r>
            <a:endParaRPr/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4162500" y="1191900"/>
            <a:ext cx="41808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 engineering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Hyperparameter optimization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updation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Misuse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Abuse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Bias, stochasticity, non-explainability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(TR 24028:2020)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8520600" cy="3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Transparency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rating symbols, icons/marks to help children/parents understand AI easily.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This could involve providing simple explanations of how the system works, or offering detailed explanations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Transparency about data source, training methodology, parameterization (OSS models)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Understanding of how result is obtained (causal/epistemic/justificatory)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be through AI system itself producing explanation / system itself is explainable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Post-modelling stage is explaining </a:t>
            </a:r>
            <a:r>
              <a:rPr lang="en"/>
              <a:t>the unexplainable</a:t>
            </a:r>
            <a:r>
              <a:rPr lang="en"/>
              <a:t>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Evaluation for explanations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Continuity - explanation of nearby points should be roughly same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Consistency -  importance score of a feature does not decrease if model input changes a lot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Selectivity - importance based explanations are such that contributions are distributed</a:t>
            </a:r>
            <a:endParaRPr/>
          </a:p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(TR 24028:2020)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in the loop control points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Decision makers have autonomy in decision maker process (e.g., early chess AIs)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Domain experts can give feedback to re-assess level of trust of the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legal requirements when setting system 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Analysis of data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Technical techniques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Trials/operational reviews can be 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Technical methods to de-identify data before it is provided to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 Faults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Redundancies &amp; fail-safe hardware techniques. [</a:t>
            </a:r>
            <a:r>
              <a:rPr lang="en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"/>
              <a:t>]</a:t>
            </a:r>
            <a:endParaRPr/>
          </a:p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(TR 24028:2020)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1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</a:t>
            </a:r>
            <a:r>
              <a:rPr lang="en"/>
              <a:t> and Evaluation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 Verification and Validation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Technical methods to evaluate uncertainty, stability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Testing w.r.t, human performance 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Testing in simulation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Expectation management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 labelling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Cognitive science research for HCI interaction</a:t>
            </a:r>
            <a:endParaRPr/>
          </a:p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to       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(TR 24028:2020)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Alfred uses an RGBD camera for world perception.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Ensure that the data sources are open source, de-identified, and bias free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Trained on open source data that has been vetted over several years.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security &amp; Privacy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All image data is stored locally, and is not exposed to online systems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test our systems thoroughly in simulation prior to deploying on real hardware.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Stakeholders (external) are well aware of system capabilities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could perform HRI studies after deploying the robot for use in a facility.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450" y="520653"/>
            <a:ext cx="548699" cy="37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85206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Information technology — Artificial intelligence — Overview of trustworthiness in artificial intelligence (</a:t>
            </a: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ISO-IEC-TR-24028-2020.pdf (iteh.ai)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T. Jacobs and G. S. Virk, "ISO 13482 - The new safety standard for personal care robots," ISR/Robotik 2014; 41st International Symposium on Robotics, Munich, Germany, 2014, pp. 1-6.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TeamB_Stds&amp;Regs.pdf @ 2021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TeamH @ 2020</a:t>
            </a:r>
            <a:endParaRPr/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6207" r="3040" t="0"/>
          <a:stretch/>
        </p:blipFill>
        <p:spPr>
          <a:xfrm>
            <a:off x="2807775" y="1004950"/>
            <a:ext cx="4940700" cy="3628500"/>
          </a:xfrm>
          <a:prstGeom prst="roundRect">
            <a:avLst>
              <a:gd fmla="val 6469" name="adj"/>
            </a:avLst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/>
          </a:blip>
          <a:srcRect b="38186" l="37561" r="23045" t="9886"/>
          <a:stretch/>
        </p:blipFill>
        <p:spPr>
          <a:xfrm flipH="1">
            <a:off x="139225" y="974275"/>
            <a:ext cx="2254775" cy="416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/>
          <p:nvPr/>
        </p:nvSpPr>
        <p:spPr>
          <a:xfrm>
            <a:off x="3426125" y="734025"/>
            <a:ext cx="2108700" cy="857700"/>
          </a:xfrm>
          <a:prstGeom prst="wedgeEllipseCallout">
            <a:avLst>
              <a:gd fmla="val 71620" name="adj1"/>
              <a:gd fmla="val 4229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Hey Alfred, get me an apple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8498" y="3730550"/>
            <a:ext cx="858014" cy="58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6">
            <a:alphaModFix/>
          </a:blip>
          <a:srcRect b="0" l="7330" r="0" t="0"/>
          <a:stretch/>
        </p:blipFill>
        <p:spPr>
          <a:xfrm flipH="1">
            <a:off x="1201643" y="968621"/>
            <a:ext cx="1346100" cy="106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>
            <a:off x="595626" y="419325"/>
            <a:ext cx="1097700" cy="549300"/>
          </a:xfrm>
          <a:prstGeom prst="wedgeEllipseCallout">
            <a:avLst>
              <a:gd fmla="val 39607" name="adj1"/>
              <a:gd fmla="val 74463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ato"/>
                <a:ea typeface="Lato"/>
                <a:cs typeface="Lato"/>
                <a:sym typeface="Lato"/>
              </a:rPr>
              <a:t>👍</a:t>
            </a:r>
            <a:endParaRPr b="1"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7655" y="2203897"/>
            <a:ext cx="959700" cy="95968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7853846" y="3310250"/>
            <a:ext cx="116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@auxiliorobotics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7655" y="1176121"/>
            <a:ext cx="959700" cy="9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616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Montserrat"/>
                <a:ea typeface="Montserrat"/>
                <a:cs typeface="Montserrat"/>
                <a:sym typeface="Montserrat"/>
              </a:rPr>
              <a:t>Safety requirements for personal care robots</a:t>
            </a:r>
            <a:endParaRPr b="1"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70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ISO 13482:2014</a:t>
            </a:r>
            <a:endParaRPr sz="49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standard about?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ISO 13482:2014)</a:t>
            </a:r>
            <a:endParaRPr b="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02275"/>
            <a:ext cx="8520600" cy="3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Guidelines to prevent potential risks of robot hardware to person in environment.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does so by </a:t>
            </a:r>
            <a:r>
              <a:rPr lang="en">
                <a:solidFill>
                  <a:schemeClr val="dk1"/>
                </a:solidFill>
              </a:rPr>
              <a:t>following</a:t>
            </a:r>
            <a:r>
              <a:rPr lang="en">
                <a:solidFill>
                  <a:schemeClr val="dk1"/>
                </a:solidFill>
              </a:rPr>
              <a:t> broad umbrella considerations like: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Robot mechanical and electrical properties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HRI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Functional Safety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Robot Behavior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Documentation and Information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Verification and Validation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Products &amp; Markets </a:t>
            </a:r>
            <a:r>
              <a:rPr lang="en"/>
              <a:t>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(ISO 13482:2014)</a:t>
            </a:r>
            <a:endParaRPr b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363650"/>
            <a:ext cx="8520600" cy="3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Robots that are designed to help individuals in multiple ways: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Helping with daily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Mobility support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Medical assistance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broad market ranging from very hands-on robots like Whill Model Ci wheelchair to very hands-off robots like Delivery robots inside hospitals or nursing homes.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Note: NOT disease/ illness specific robots. (Could be used for about anybody)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28280" r="31468" t="0"/>
          <a:stretch/>
        </p:blipFill>
        <p:spPr>
          <a:xfrm>
            <a:off x="7678575" y="85375"/>
            <a:ext cx="1465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 flipH="1">
            <a:off x="6243875" y="1792700"/>
            <a:ext cx="1984800" cy="1151400"/>
          </a:xfrm>
          <a:prstGeom prst="wedgeEllipseCallout">
            <a:avLst>
              <a:gd fmla="val -49823" name="adj1"/>
              <a:gd fmla="val -70462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The chances of being hit by me are less.. 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But never Zero!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Prescriptions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(ISO 13482:2014)</a:t>
            </a:r>
            <a:endParaRPr b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97750"/>
            <a:ext cx="67755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Localization accuracy so that doesn’t get too close to staircases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Object identification so that a glass of hot water isn’t delivered when cold was requested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Physical design:</a:t>
            </a:r>
            <a:endParaRPr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sz="1800">
                <a:solidFill>
                  <a:srgbClr val="434343"/>
                </a:solidFill>
              </a:rPr>
              <a:t>Eliminate sharp edges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Acceptable degree of error:</a:t>
            </a:r>
            <a:endParaRPr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Char char="○"/>
            </a:pPr>
            <a:r>
              <a:rPr lang="en" sz="1800">
                <a:solidFill>
                  <a:srgbClr val="434343"/>
                </a:solidFill>
              </a:rPr>
              <a:t>Human in vicinity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Main Prescriptions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(ISO 13482:2014)</a:t>
            </a:r>
            <a:endParaRPr b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017725"/>
            <a:ext cx="4978500" cy="3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Documented risk</a:t>
            </a: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List of “Do not” to address cases where the robot may not cooperate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Correlate to not putting Bleach in your eyes, not mouth </a:t>
            </a:r>
            <a:endParaRPr sz="16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Operability: Reduced speed, force, axes of freedom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d</a:t>
            </a:r>
            <a:r>
              <a:rPr lang="en">
                <a:solidFill>
                  <a:srgbClr val="434343"/>
                </a:solidFill>
              </a:rPr>
              <a:t> &gt; a </a:t>
            </a: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b</a:t>
            </a:r>
            <a:r>
              <a:rPr lang="en" sz="1600">
                <a:solidFill>
                  <a:srgbClr val="434343"/>
                </a:solidFill>
              </a:rPr>
              <a:t> - size is already small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e</a:t>
            </a:r>
            <a:r>
              <a:rPr lang="en" sz="1600">
                <a:solidFill>
                  <a:srgbClr val="434343"/>
                </a:solidFill>
              </a:rPr>
              <a:t> - risk fairly </a:t>
            </a:r>
            <a:r>
              <a:rPr lang="en" sz="1600">
                <a:solidFill>
                  <a:srgbClr val="434343"/>
                </a:solidFill>
              </a:rPr>
              <a:t>imminent</a:t>
            </a:r>
            <a:r>
              <a:rPr lang="en" sz="1600">
                <a:solidFill>
                  <a:srgbClr val="434343"/>
                </a:solidFill>
              </a:rPr>
              <a:t> so harder reqs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953" y="1017736"/>
            <a:ext cx="3317522" cy="246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Main Prescriptions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(ISO 13482:2014)</a:t>
            </a:r>
            <a:endParaRPr b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993150"/>
            <a:ext cx="8520600" cy="3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 on Intended Contact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German Healthy Adults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Call for a broader study range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Validation and Verification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Dummy on robot and in environment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Test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Inspection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Practical test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Measurement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Observation of Behavior (with payload)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2543"/>
          <a:stretch/>
        </p:blipFill>
        <p:spPr>
          <a:xfrm>
            <a:off x="5154000" y="1188675"/>
            <a:ext cx="3867150" cy="2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061100"/>
            <a:ext cx="41166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Physical</a:t>
            </a:r>
            <a:r>
              <a:rPr lang="en" sz="1600">
                <a:solidFill>
                  <a:schemeClr val="dk1"/>
                </a:solidFill>
              </a:rPr>
              <a:t> design is way too light and has no sharp edges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Electrical assembly is very-well insulated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Base and wrist completely covered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Max </a:t>
            </a:r>
            <a:r>
              <a:rPr lang="en" sz="1600">
                <a:solidFill>
                  <a:schemeClr val="dk1"/>
                </a:solidFill>
              </a:rPr>
              <a:t>joint</a:t>
            </a:r>
            <a:r>
              <a:rPr lang="en" sz="1600">
                <a:solidFill>
                  <a:schemeClr val="dk1"/>
                </a:solidFill>
              </a:rPr>
              <a:t> value trigger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You can push it back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Killswitch (e-stop)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Limited speed and force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to        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(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ISO 13482:2014</a:t>
            </a:r>
            <a:r>
              <a:rPr b="0" lang="en">
                <a:latin typeface="Montserrat Thin"/>
                <a:ea typeface="Montserrat Thin"/>
                <a:cs typeface="Montserrat Thin"/>
                <a:sym typeface="Montserrat Thin"/>
              </a:rPr>
              <a:t>)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500" y="566503"/>
            <a:ext cx="548699" cy="372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4675350" y="1129050"/>
            <a:ext cx="43458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Documentation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Stretch RE1 Best Practices Unpowered - YouTube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Arm up robot transport in car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Tool shouldn’t be touching base as support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Only moderate external forces while repositioning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Safety Guide - Stretch Documentation (hello-robot.com)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 topple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Shouldn’t be lifted by a single person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Has laceration potential because sharp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Flammable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Electrical device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Stretch RE1 Best Practices Powered - YouTube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Home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ctrTitle"/>
          </p:nvPr>
        </p:nvSpPr>
        <p:spPr>
          <a:xfrm>
            <a:off x="311708" y="616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Montserrat"/>
                <a:ea typeface="Montserrat"/>
                <a:cs typeface="Montserrat"/>
                <a:sym typeface="Montserrat"/>
              </a:rPr>
              <a:t>Trustworthiness in AI</a:t>
            </a:r>
            <a:endParaRPr b="1"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11700" y="270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2710">
                <a:solidFill>
                  <a:schemeClr val="dk1"/>
                </a:solidFill>
              </a:rPr>
              <a:t> </a:t>
            </a:r>
            <a:r>
              <a:rPr lang="en" sz="271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ISO/IEC TR 24028:2020 </a:t>
            </a:r>
            <a:endParaRPr sz="490"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